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62" r:id="rId3"/>
    <p:sldId id="281" r:id="rId4"/>
    <p:sldId id="282" r:id="rId5"/>
    <p:sldId id="283" r:id="rId6"/>
    <p:sldId id="279" r:id="rId7"/>
    <p:sldId id="280" r:id="rId8"/>
    <p:sldId id="295" r:id="rId9"/>
    <p:sldId id="284" r:id="rId10"/>
    <p:sldId id="259" r:id="rId11"/>
    <p:sldId id="287" r:id="rId12"/>
    <p:sldId id="296" r:id="rId13"/>
    <p:sldId id="290" r:id="rId14"/>
    <p:sldId id="297" r:id="rId15"/>
    <p:sldId id="291" r:id="rId16"/>
    <p:sldId id="294" r:id="rId17"/>
    <p:sldId id="267" r:id="rId18"/>
    <p:sldId id="293" r:id="rId19"/>
    <p:sldId id="292" r:id="rId20"/>
    <p:sldId id="277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010"/>
    <p:restoredTop sz="78793"/>
  </p:normalViewPr>
  <p:slideViewPr>
    <p:cSldViewPr snapToGrid="0" snapToObjects="1">
      <p:cViewPr>
        <p:scale>
          <a:sx n="60" d="100"/>
          <a:sy n="60" d="100"/>
        </p:scale>
        <p:origin x="240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DF483-1BF1-1749-985A-240DC995DFFD}" type="datetimeFigureOut">
              <a:rPr lang="ru-RU" smtClean="0"/>
              <a:t>22.05.17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59130-2A36-FF43-BB26-C0CDB80A4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502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59130-2A36-FF43-BB26-C0CDB80A4AC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96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59130-2A36-FF43-BB26-C0CDB80A4AC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834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Сначала про </a:t>
            </a:r>
            <a:r>
              <a:rPr lang="en-US" baseline="0" dirty="0" err="1" smtClean="0"/>
              <a:t>Gtag</a:t>
            </a:r>
            <a:r>
              <a:rPr lang="en-US" baseline="0" dirty="0" smtClean="0"/>
              <a:t>, </a:t>
            </a:r>
            <a:r>
              <a:rPr lang="ru-RU" baseline="0" dirty="0" smtClean="0"/>
              <a:t>потом про </a:t>
            </a:r>
            <a:r>
              <a:rPr lang="en-US" baseline="0" dirty="0" err="1" smtClean="0"/>
              <a:t>GoIT</a:t>
            </a:r>
            <a:endParaRPr lang="en-US" baseline="0" dirty="0" smtClean="0"/>
          </a:p>
          <a:p>
            <a:r>
              <a:rPr lang="ru-RU" baseline="0" dirty="0" err="1" smtClean="0"/>
              <a:t>Гонковский</a:t>
            </a:r>
            <a:r>
              <a:rPr lang="ru-RU" baseline="0" dirty="0" smtClean="0"/>
              <a:t> запустил </a:t>
            </a:r>
            <a:r>
              <a:rPr lang="en-US" baseline="0" dirty="0" smtClean="0"/>
              <a:t>CRM </a:t>
            </a:r>
            <a:r>
              <a:rPr lang="ru-RU" baseline="0" dirty="0" smtClean="0"/>
              <a:t>когда только начинал, и сейчас уже не представляет как работать без </a:t>
            </a:r>
            <a:r>
              <a:rPr lang="en-US" baseline="0" dirty="0" smtClean="0"/>
              <a:t>CRM. </a:t>
            </a:r>
            <a:r>
              <a:rPr lang="ru-RU" baseline="0" dirty="0" smtClean="0"/>
              <a:t>Да, поначалу не делали супер наворотов, а потом развивали систему постепенно.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Почти тот же кейс с </a:t>
            </a:r>
            <a:r>
              <a:rPr lang="en-US" baseline="0" dirty="0" err="1" smtClean="0"/>
              <a:t>GoIT</a:t>
            </a:r>
            <a:r>
              <a:rPr lang="en-US" baseline="0" dirty="0" smtClean="0"/>
              <a:t>, </a:t>
            </a:r>
            <a:r>
              <a:rPr lang="ru-RU" baseline="0" dirty="0" smtClean="0"/>
              <a:t>но там отличи в том что ребята почти с самого начала взяли и сами настроили одну из </a:t>
            </a:r>
            <a:r>
              <a:rPr lang="en-US" baseline="0" dirty="0" smtClean="0"/>
              <a:t>CRM-</a:t>
            </a:r>
            <a:r>
              <a:rPr lang="ru-RU" baseline="0" dirty="0" smtClean="0"/>
              <a:t>систем. Пускай это было не очень правильно, не везде оптимально, но они сразу привыкали работать системно. Когда пришло понимание что нужно либо доработать либо заменить </a:t>
            </a:r>
            <a:r>
              <a:rPr lang="en-US" baseline="0" dirty="0" smtClean="0"/>
              <a:t>CRM-</a:t>
            </a:r>
            <a:r>
              <a:rPr lang="ru-RU" baseline="0" dirty="0" smtClean="0"/>
              <a:t>систему обратились к нам, мы ее в итоге заменили, но внедрение было достаточно простым. Менеджерам по продажам просто дали другой, более удобный инструмент, научили как в нем работать и все. Не было сопротивления, не было саботажа, были конструктивные замечания и пожелания, которые дорабатывались в процессе развития системы.</a:t>
            </a:r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59130-2A36-FF43-BB26-C0CDB80A4AC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642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В старой компании как правило инициирует внедрение </a:t>
            </a:r>
            <a:r>
              <a:rPr lang="en-US" baseline="0" dirty="0" smtClean="0"/>
              <a:t>CRM </a:t>
            </a:r>
            <a:r>
              <a:rPr lang="ru-RU" baseline="0" dirty="0" smtClean="0"/>
              <a:t>собственник или </a:t>
            </a:r>
            <a:r>
              <a:rPr lang="en-US" baseline="0" dirty="0" smtClean="0"/>
              <a:t>CEO</a:t>
            </a:r>
          </a:p>
          <a:p>
            <a:r>
              <a:rPr lang="ru-RU" baseline="0" dirty="0" smtClean="0"/>
              <a:t>Это приводит к тому, что инициатива идет не снизу, а сверху. </a:t>
            </a:r>
          </a:p>
          <a:p>
            <a:r>
              <a:rPr lang="ru-RU" baseline="0" dirty="0" smtClean="0"/>
              <a:t>В такой ситуации очень тяжело внедрять.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59130-2A36-FF43-BB26-C0CDB80A4AC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79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Рассказать про банк, где были операторы, которые работали в учетной системе банка, у которой </a:t>
            </a:r>
            <a:r>
              <a:rPr lang="ru-RU" baseline="0" dirty="0" err="1" smtClean="0"/>
              <a:t>ДОСовскйи</a:t>
            </a:r>
            <a:r>
              <a:rPr lang="ru-RU" baseline="0" dirty="0" smtClean="0"/>
              <a:t> интерфейс. И эти люди никогда ничего не продавали, они оформляли. </a:t>
            </a:r>
          </a:p>
          <a:p>
            <a:r>
              <a:rPr lang="ru-RU" baseline="0" dirty="0" smtClean="0"/>
              <a:t>А тут новый человек в правлении решает все изменить и внедрить </a:t>
            </a:r>
            <a:r>
              <a:rPr lang="en-US" baseline="0" dirty="0" smtClean="0"/>
              <a:t>CRM.</a:t>
            </a:r>
          </a:p>
          <a:p>
            <a:r>
              <a:rPr lang="ru-RU" baseline="0" dirty="0" smtClean="0"/>
              <a:t>Там было и просто непонимание и саботаж, и не только на уровне </a:t>
            </a:r>
            <a:r>
              <a:rPr lang="ru-RU" baseline="0" dirty="0" err="1" smtClean="0"/>
              <a:t>операционистов</a:t>
            </a:r>
            <a:r>
              <a:rPr lang="ru-RU" baseline="0" dirty="0" smtClean="0"/>
              <a:t>, но и среди руководителей. </a:t>
            </a:r>
          </a:p>
          <a:p>
            <a:r>
              <a:rPr lang="ru-RU" baseline="0" dirty="0" smtClean="0"/>
              <a:t>В итоге </a:t>
            </a:r>
            <a:r>
              <a:rPr lang="en-US" baseline="0" dirty="0" smtClean="0"/>
              <a:t>CRM </a:t>
            </a:r>
            <a:r>
              <a:rPr lang="ru-RU" baseline="0" dirty="0" smtClean="0"/>
              <a:t>запустилась в очень урезанном варианте и те </a:t>
            </a:r>
            <a:endParaRPr lang="en-US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59130-2A36-FF43-BB26-C0CDB80A4AC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886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Нужна политична воля!</a:t>
            </a:r>
          </a:p>
          <a:p>
            <a:r>
              <a:rPr lang="ru-RU" baseline="0" dirty="0" smtClean="0"/>
              <a:t>Это как с тем же спортом или здоровым питанием. Это сложно делать? Нет</a:t>
            </a:r>
          </a:p>
          <a:p>
            <a:r>
              <a:rPr lang="ru-RU" baseline="0" dirty="0" smtClean="0"/>
              <a:t>Многие делают? Нет. Почему? Силы воли не хватает.</a:t>
            </a:r>
          </a:p>
          <a:p>
            <a:r>
              <a:rPr lang="ru-RU" baseline="0" dirty="0" smtClean="0"/>
              <a:t>Там ищутся отмазки и тут тоже.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59130-2A36-FF43-BB26-C0CDB80A4AC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898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59130-2A36-FF43-BB26-C0CDB80A4AC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415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Рассказать</a:t>
            </a:r>
            <a:r>
              <a:rPr lang="ru-RU" baseline="0" dirty="0" smtClean="0"/>
              <a:t> про примеры </a:t>
            </a:r>
            <a:r>
              <a:rPr lang="ru-RU" baseline="0" dirty="0" err="1" smtClean="0"/>
              <a:t>самовнедрений</a:t>
            </a:r>
            <a:r>
              <a:rPr lang="ru-RU" baseline="0" dirty="0" smtClean="0"/>
              <a:t> даже простых </a:t>
            </a:r>
            <a:r>
              <a:rPr lang="en-US" baseline="0" dirty="0" smtClean="0"/>
              <a:t>CRM, </a:t>
            </a:r>
            <a:r>
              <a:rPr lang="ru-RU" baseline="0" dirty="0" smtClean="0"/>
              <a:t>где были кардинально неправильно настроены стадии воронки продаж, не было проверки на дубли, отчеты не показывали реальной картины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59130-2A36-FF43-BB26-C0CDB80A4AC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50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59130-2A36-FF43-BB26-C0CDB80A4AC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6119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59130-2A36-FF43-BB26-C0CDB80A4AC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111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Я буду проводить параллели с лечение людей, это всем очень понятная ассоциация.</a:t>
            </a:r>
          </a:p>
          <a:p>
            <a:r>
              <a:rPr lang="ru-RU" baseline="0" dirty="0" smtClean="0"/>
              <a:t>Проводим ассоциацию </a:t>
            </a:r>
            <a:r>
              <a:rPr lang="ru-RU" baseline="0" dirty="0" smtClean="0"/>
              <a:t>с болезнью и лечением. </a:t>
            </a:r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59130-2A36-FF43-BB26-C0CDB80A4AC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468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А знаете почему? Потому что лечить болезни выгоднее!</a:t>
            </a:r>
          </a:p>
          <a:p>
            <a:r>
              <a:rPr lang="ru-RU" baseline="0" dirty="0" smtClean="0"/>
              <a:t>Это дорого, вы же когда болеете любые деньги готовы отдать чтобы вылечиться. То же и с </a:t>
            </a:r>
            <a:r>
              <a:rPr lang="en-US" baseline="0" dirty="0" smtClean="0"/>
              <a:t>CRM.</a:t>
            </a:r>
          </a:p>
          <a:p>
            <a:endParaRPr lang="ru-RU" baseline="0" dirty="0" smtClean="0"/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59130-2A36-FF43-BB26-C0CDB80A4AC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842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Картинку я смешно обыграю. Это единственное что </a:t>
            </a:r>
            <a:r>
              <a:rPr lang="ru-RU" baseline="0" dirty="0" err="1" smtClean="0"/>
              <a:t>гуглилось</a:t>
            </a:r>
            <a:r>
              <a:rPr lang="ru-RU" baseline="0" dirty="0" smtClean="0"/>
              <a:t> на слово профилактика. Помните профилактику на ТВ? Или тут уже все очень молодые?</a:t>
            </a:r>
          </a:p>
          <a:p>
            <a:endParaRPr lang="ru-RU" baseline="0" dirty="0" smtClean="0"/>
          </a:p>
          <a:p>
            <a:r>
              <a:rPr lang="ru-RU" baseline="0" dirty="0" smtClean="0"/>
              <a:t>Давайте </a:t>
            </a:r>
            <a:r>
              <a:rPr lang="ru-RU" baseline="0" dirty="0" smtClean="0"/>
              <a:t>опять параллели со здоровьем проведем. Какой человек более здоров (как правило конечно), который </a:t>
            </a:r>
          </a:p>
          <a:p>
            <a:r>
              <a:rPr lang="ru-RU" baseline="0" dirty="0" smtClean="0"/>
              <a:t>много лечится или который ведет здоровый образ жизни? Занимается спортом, правильно питается и т.д.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Знаете же все во что </a:t>
            </a:r>
            <a:r>
              <a:rPr lang="ru-RU" baseline="0" dirty="0" err="1" smtClean="0"/>
              <a:t>Цукерберг</a:t>
            </a:r>
            <a:r>
              <a:rPr lang="ru-RU" baseline="0" dirty="0" smtClean="0"/>
              <a:t> вложил огромные деньги?</a:t>
            </a:r>
          </a:p>
          <a:p>
            <a:r>
              <a:rPr lang="ru-RU" baseline="0" dirty="0" smtClean="0"/>
              <a:t>В создание новых методик профилактики болезней.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Можно ли так в бизнесе в сфере построения продаж? Конечно да</a:t>
            </a:r>
            <a:r>
              <a:rPr lang="ru-RU" baseline="0" dirty="0" smtClean="0"/>
              <a:t>!</a:t>
            </a:r>
          </a:p>
          <a:p>
            <a:r>
              <a:rPr lang="ru-RU" baseline="0" dirty="0" smtClean="0"/>
              <a:t>Давайте посмотрим на любимый всеми развитой рынок США</a:t>
            </a:r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59130-2A36-FF43-BB26-C0CDB80A4AC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278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Не все понятное дело, но очень многие. С рынка США у нас больше запросов от начинающего бизнеса, </a:t>
            </a:r>
            <a:r>
              <a:rPr lang="ru-RU" baseline="0" dirty="0" err="1" smtClean="0"/>
              <a:t>стартапов</a:t>
            </a:r>
            <a:r>
              <a:rPr lang="ru-RU" baseline="0" dirty="0" smtClean="0"/>
              <a:t>, чем от действующих бизнесов.</a:t>
            </a:r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59130-2A36-FF43-BB26-C0CDB80A4AC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583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Там это уже происходит неосознанно, на уровне </a:t>
            </a:r>
            <a:r>
              <a:rPr lang="en-US" baseline="0" dirty="0" smtClean="0"/>
              <a:t>Must Have. </a:t>
            </a:r>
            <a:r>
              <a:rPr lang="ru-RU" baseline="0" dirty="0" smtClean="0"/>
              <a:t>На уровне культуры. </a:t>
            </a:r>
            <a:endParaRPr lang="en-US" baseline="0" dirty="0" smtClean="0"/>
          </a:p>
          <a:p>
            <a:r>
              <a:rPr lang="ru-RU" baseline="0" dirty="0" smtClean="0"/>
              <a:t>Они не понимают, как можно работать без </a:t>
            </a:r>
            <a:r>
              <a:rPr lang="en-US" baseline="0" dirty="0" smtClean="0"/>
              <a:t>CRM? </a:t>
            </a:r>
            <a:r>
              <a:rPr lang="ru-RU" baseline="0" dirty="0" smtClean="0"/>
              <a:t>Как я буду уверен что с клиентом отработали так, как я написал в правилах. Где я буду брать данные для анализа эффективности и т.п. </a:t>
            </a:r>
          </a:p>
          <a:p>
            <a:r>
              <a:rPr lang="ru-RU" baseline="0" dirty="0" smtClean="0"/>
              <a:t>Но по факту они занимаются </a:t>
            </a:r>
            <a:r>
              <a:rPr lang="ru-RU" baseline="0" dirty="0" smtClean="0"/>
              <a:t>неосознанной профилактикой.</a:t>
            </a:r>
          </a:p>
          <a:p>
            <a:r>
              <a:rPr lang="ru-RU" baseline="0" dirty="0" smtClean="0"/>
              <a:t>Почему у нас так не делают? Много причин. В многих отраслях практически нет конкуренции по сравнению с США. Мы не придаем такого значения сервису с первых минут, с первых контактов.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Провести опрос, кто внедрил </a:t>
            </a:r>
            <a:r>
              <a:rPr lang="en-US" baseline="0" dirty="0" smtClean="0"/>
              <a:t>CRM </a:t>
            </a:r>
            <a:r>
              <a:rPr lang="ru-RU" baseline="0" dirty="0" smtClean="0"/>
              <a:t>в первый 6 месяцев работы бизнеса?</a:t>
            </a:r>
          </a:p>
          <a:p>
            <a:r>
              <a:rPr lang="ru-RU" baseline="0" dirty="0" smtClean="0"/>
              <a:t>А у кого уже бизнесу больше 2-х лет и нет </a:t>
            </a:r>
            <a:r>
              <a:rPr lang="en-US" baseline="0" dirty="0" smtClean="0"/>
              <a:t>CRM?</a:t>
            </a:r>
            <a:endParaRPr lang="en-US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59130-2A36-FF43-BB26-C0CDB80A4AC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422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Там это уже происходит неосознанно, на уровне </a:t>
            </a:r>
            <a:r>
              <a:rPr lang="en-US" baseline="0" dirty="0" smtClean="0"/>
              <a:t>Must Have. </a:t>
            </a:r>
            <a:r>
              <a:rPr lang="ru-RU" baseline="0" dirty="0" smtClean="0"/>
              <a:t>На уровне культуры. </a:t>
            </a:r>
            <a:endParaRPr lang="en-US" baseline="0" dirty="0" smtClean="0"/>
          </a:p>
          <a:p>
            <a:r>
              <a:rPr lang="ru-RU" baseline="0" dirty="0" smtClean="0"/>
              <a:t>Они не понимают, как можно работать без </a:t>
            </a:r>
            <a:r>
              <a:rPr lang="en-US" baseline="0" dirty="0" smtClean="0"/>
              <a:t>CRM? </a:t>
            </a:r>
            <a:r>
              <a:rPr lang="ru-RU" baseline="0" dirty="0" smtClean="0"/>
              <a:t>Как я буду уверен что с клиентом отработали так, как я написал в правилах. Где я буду брать данные для анализа эффективности и т.п. </a:t>
            </a:r>
          </a:p>
          <a:p>
            <a:r>
              <a:rPr lang="ru-RU" baseline="0" dirty="0" smtClean="0"/>
              <a:t>Но по факту они занимаются профилактикой.</a:t>
            </a:r>
            <a:endParaRPr lang="en-US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59130-2A36-FF43-BB26-C0CDB80A4AC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043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Сравниваем это с тем как вы решили заняться спортом. С нового года. Вот куплю абонемент в спортзал, вот закончу этот проект. </a:t>
            </a:r>
          </a:p>
          <a:p>
            <a:r>
              <a:rPr lang="ru-RU" baseline="0" dirty="0" smtClean="0"/>
              <a:t>Да тут ничего стыдного нет, я сам такой, уже год на теннис собираюсь. </a:t>
            </a:r>
          </a:p>
          <a:p>
            <a:r>
              <a:rPr lang="ru-RU" baseline="0" dirty="0" smtClean="0"/>
              <a:t>Действительно сложно для человеческой натуры делать то, что сейчас вроде бы не обязательно. </a:t>
            </a:r>
          </a:p>
          <a:p>
            <a:r>
              <a:rPr lang="ru-RU" baseline="0" dirty="0" smtClean="0"/>
              <a:t>Но вот побеждают в итоге те кто делал. </a:t>
            </a:r>
            <a:br>
              <a:rPr lang="ru-RU" baseline="0" dirty="0" smtClean="0"/>
            </a:br>
            <a:r>
              <a:rPr lang="ru-RU" baseline="0" dirty="0" smtClean="0"/>
              <a:t>Здоровее оказываются те кто занимался спортом и проходил периодические осмотры у докторов, а не те кто больше лечился и больше денег на это потратил. </a:t>
            </a:r>
            <a:endParaRPr lang="en-US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59130-2A36-FF43-BB26-C0CDB80A4AC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395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Тут можно аналогию с детьми провести. Детям легче учить и делать что-то новое, у них нет предыдущего опыта. Они пишут с чистого листа. </a:t>
            </a:r>
          </a:p>
          <a:p>
            <a:r>
              <a:rPr lang="ru-RU" baseline="0" dirty="0" smtClean="0"/>
              <a:t>Представьте если бы детей готовили к изучению языка. </a:t>
            </a:r>
            <a:r>
              <a:rPr lang="ru-RU" baseline="0" dirty="0" err="1" smtClean="0"/>
              <a:t>Дорогоая</a:t>
            </a:r>
            <a:r>
              <a:rPr lang="ru-RU" baseline="0" dirty="0" smtClean="0"/>
              <a:t>, давай до трех лет с ним знаками пообщаемся, а потом он будет готов учить язык.</a:t>
            </a:r>
          </a:p>
          <a:p>
            <a:r>
              <a:rPr lang="ru-RU" baseline="0" dirty="0" smtClean="0"/>
              <a:t>То же самое в бизнесе, в настройке и автоматизации процессов.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Сравнение с обучением ребенка и взрослого. Ребенку проще.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59130-2A36-FF43-BB26-C0CDB80A4AC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607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2F28-0E9E-0D42-A0B9-AFAAC228F726}" type="datetimeFigureOut">
              <a:rPr lang="ru-RU" smtClean="0"/>
              <a:t>22.05.17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D76A3-6823-964B-A757-04F953A051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345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2F28-0E9E-0D42-A0B9-AFAAC228F726}" type="datetimeFigureOut">
              <a:rPr lang="ru-RU" smtClean="0"/>
              <a:t>22.05.17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D76A3-6823-964B-A757-04F953A051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81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2F28-0E9E-0D42-A0B9-AFAAC228F726}" type="datetimeFigureOut">
              <a:rPr lang="ru-RU" smtClean="0"/>
              <a:t>22.05.17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D76A3-6823-964B-A757-04F953A051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759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2F28-0E9E-0D42-A0B9-AFAAC228F726}" type="datetimeFigureOut">
              <a:rPr lang="ru-RU" smtClean="0"/>
              <a:t>22.05.17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D76A3-6823-964B-A757-04F953A051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552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2F28-0E9E-0D42-A0B9-AFAAC228F726}" type="datetimeFigureOut">
              <a:rPr lang="ru-RU" smtClean="0"/>
              <a:t>22.05.17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D76A3-6823-964B-A757-04F953A051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984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2F28-0E9E-0D42-A0B9-AFAAC228F726}" type="datetimeFigureOut">
              <a:rPr lang="ru-RU" smtClean="0"/>
              <a:t>22.05.17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D76A3-6823-964B-A757-04F953A051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663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2F28-0E9E-0D42-A0B9-AFAAC228F726}" type="datetimeFigureOut">
              <a:rPr lang="ru-RU" smtClean="0"/>
              <a:t>22.05.17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D76A3-6823-964B-A757-04F953A051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340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2F28-0E9E-0D42-A0B9-AFAAC228F726}" type="datetimeFigureOut">
              <a:rPr lang="ru-RU" smtClean="0"/>
              <a:t>22.05.17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D76A3-6823-964B-A757-04F953A051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37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2F28-0E9E-0D42-A0B9-AFAAC228F726}" type="datetimeFigureOut">
              <a:rPr lang="ru-RU" smtClean="0"/>
              <a:t>22.05.17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D76A3-6823-964B-A757-04F953A051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81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2F28-0E9E-0D42-A0B9-AFAAC228F726}" type="datetimeFigureOut">
              <a:rPr lang="ru-RU" smtClean="0"/>
              <a:t>22.05.17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D76A3-6823-964B-A757-04F953A051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753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2F28-0E9E-0D42-A0B9-AFAAC228F726}" type="datetimeFigureOut">
              <a:rPr lang="ru-RU" smtClean="0"/>
              <a:t>22.05.17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D76A3-6823-964B-A757-04F953A051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2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72F28-0E9E-0D42-A0B9-AFAAC228F726}" type="datetimeFigureOut">
              <a:rPr lang="ru-RU" smtClean="0"/>
              <a:t>22.05.17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D76A3-6823-964B-A757-04F953A051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926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524000" y="1770745"/>
            <a:ext cx="9144000" cy="3347273"/>
          </a:xfrm>
          <a:ln w="25400">
            <a:solidFill>
              <a:schemeClr val="accent2"/>
            </a:solidFill>
          </a:ln>
        </p:spPr>
        <p:txBody>
          <a:bodyPr anchor="ctr" anchorCtr="0">
            <a:normAutofit/>
          </a:bodyPr>
          <a:lstStyle/>
          <a:p>
            <a:r>
              <a:rPr lang="ru-RU" b="1" dirty="0" smtClean="0"/>
              <a:t>Почему ваш бизнес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никогда </a:t>
            </a:r>
            <a:r>
              <a:rPr lang="ru-RU" b="1" dirty="0" smtClean="0"/>
              <a:t>не будет готов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к </a:t>
            </a:r>
            <a:r>
              <a:rPr lang="ru-RU" b="1" dirty="0" smtClean="0"/>
              <a:t>внедрению </a:t>
            </a:r>
            <a:r>
              <a:rPr lang="en-US" b="1" dirty="0" smtClean="0"/>
              <a:t>CRM?</a:t>
            </a:r>
            <a:endParaRPr lang="ru-RU" b="1" dirty="0"/>
          </a:p>
        </p:txBody>
      </p:sp>
      <p:sp>
        <p:nvSpPr>
          <p:cNvPr id="2" name="TextBox 1"/>
          <p:cNvSpPr txBox="1"/>
          <p:nvPr/>
        </p:nvSpPr>
        <p:spPr>
          <a:xfrm>
            <a:off x="9923549" y="6334298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Павел Яковенко</a:t>
            </a:r>
            <a:endParaRPr lang="ru-RU" sz="2000" b="1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549" y="5518129"/>
            <a:ext cx="1913775" cy="81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5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График готовности бизнеса к </a:t>
            </a:r>
            <a:r>
              <a:rPr lang="en-US" dirty="0" smtClean="0"/>
              <a:t>CRM</a:t>
            </a:r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216" y="1333370"/>
            <a:ext cx="6992111" cy="5524630"/>
          </a:xfrm>
          <a:prstGeom prst="rect">
            <a:avLst/>
          </a:prstGeom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838200" y="2304752"/>
            <a:ext cx="4464000" cy="3384000"/>
          </a:xfrm>
          <a:solidFill>
            <a:schemeClr val="accent5"/>
          </a:solidFill>
        </p:spPr>
        <p:txBody>
          <a:bodyPr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Чем раньше, </a:t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тем лучше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18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 внедрении в молодом бизнесе</a:t>
            </a:r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838200" y="1925029"/>
            <a:ext cx="4904232" cy="1098942"/>
          </a:xfrm>
          <a:solidFill>
            <a:schemeClr val="accent2"/>
          </a:solidFill>
        </p:spPr>
        <p:txBody>
          <a:bodyPr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>
                <a:solidFill>
                  <a:schemeClr val="bg1"/>
                </a:solidFill>
              </a:rPr>
              <a:t>Нет устоявшихся процессов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838200" y="3321013"/>
            <a:ext cx="4904232" cy="1098942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Постоянные изменения во всем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838200" y="4716997"/>
            <a:ext cx="4904232" cy="1098942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Часто меняются люди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6806184" y="1925029"/>
            <a:ext cx="4904232" cy="1098942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Есть возможность строить с нуля. Это проще!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6806184" y="3321013"/>
            <a:ext cx="4904232" cy="1098942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Нужна гибкая </a:t>
            </a:r>
            <a:r>
              <a:rPr lang="en-US" dirty="0" smtClean="0">
                <a:solidFill>
                  <a:schemeClr val="bg1"/>
                </a:solidFill>
              </a:rPr>
              <a:t>CRM</a:t>
            </a:r>
            <a:r>
              <a:rPr lang="ru-RU" dirty="0" smtClean="0">
                <a:solidFill>
                  <a:schemeClr val="bg1"/>
                </a:solidFill>
              </a:rPr>
              <a:t>-система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6806184" y="4716997"/>
            <a:ext cx="4904232" cy="1098942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Создаем процесс быстрого обучения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5935980" y="2236756"/>
            <a:ext cx="676656" cy="475488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5935980" y="3632740"/>
            <a:ext cx="676656" cy="475488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5935980" y="5028724"/>
            <a:ext cx="676656" cy="475488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52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3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Кейсы</a:t>
            </a:r>
            <a:endParaRPr lang="ru-RU" dirty="0"/>
          </a:p>
        </p:txBody>
      </p:sp>
      <p:pic>
        <p:nvPicPr>
          <p:cNvPr id="13" name="Picture 6" descr="C:\Users\Admin\Desktop\3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285" y="3043561"/>
            <a:ext cx="3323868" cy="100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4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90483"/>
            <a:ext cx="5103484" cy="190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49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 внедрении во взрослом бизнесе</a:t>
            </a:r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838200" y="1818704"/>
            <a:ext cx="4904232" cy="1098942"/>
          </a:xfr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chemeClr val="bg1"/>
                </a:solidFill>
              </a:rPr>
              <a:t>Есть устоявшиеся процессы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838200" y="3214688"/>
            <a:ext cx="4904232" cy="109894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Изменений в бизнесе немного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838200" y="4610672"/>
            <a:ext cx="4904232" cy="109894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Есть постоянный «костяк» людей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6806184" y="1818704"/>
            <a:ext cx="4904232" cy="1098942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Как правило, их нужно ломать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6806184" y="3214688"/>
            <a:ext cx="4904232" cy="1098942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Многое можно 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dirty="0" smtClean="0">
                <a:solidFill>
                  <a:schemeClr val="bg1"/>
                </a:solidFill>
              </a:rPr>
              <a:t>забить гвоздями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6806184" y="4610672"/>
            <a:ext cx="4904232" cy="1098942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Они привыкли </a:t>
            </a:r>
            <a:r>
              <a:rPr lang="ru-RU" dirty="0" smtClean="0">
                <a:solidFill>
                  <a:schemeClr val="bg1"/>
                </a:solidFill>
              </a:rPr>
              <a:t>по-старому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5935980" y="2130431"/>
            <a:ext cx="676656" cy="47548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5935980" y="3526415"/>
            <a:ext cx="676656" cy="47548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5935980" y="4922399"/>
            <a:ext cx="676656" cy="47548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03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Кейсы</a:t>
            </a:r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838200" y="2073460"/>
            <a:ext cx="4904232" cy="3384000"/>
          </a:xfr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solidFill>
                  <a:schemeClr val="bg1"/>
                </a:solidFill>
              </a:rPr>
              <a:t>Это был банк </a:t>
            </a:r>
            <a:r>
              <a:rPr lang="en-US" sz="4400" dirty="0" smtClean="0">
                <a:solidFill>
                  <a:schemeClr val="bg1"/>
                </a:solidFill>
              </a:rPr>
              <a:t>X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332" y="2073460"/>
            <a:ext cx="4888467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0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самое сложное во внедрении «сразу»?</a:t>
            </a:r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838200" y="1973868"/>
            <a:ext cx="10515600" cy="1556142"/>
          </a:xfrm>
          <a:solidFill>
            <a:schemeClr val="accent6"/>
          </a:solidFill>
        </p:spPr>
        <p:txBody>
          <a:bodyPr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Принять решение на уровне собственника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838200" y="3986783"/>
            <a:ext cx="10515600" cy="530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Отмазки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838200" y="4811840"/>
            <a:ext cx="3274314" cy="150390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У меня мало клиентов, </a:t>
            </a:r>
            <a:r>
              <a:rPr lang="en-US" dirty="0" smtClean="0">
                <a:solidFill>
                  <a:schemeClr val="bg1"/>
                </a:solidFill>
              </a:rPr>
              <a:t>CRM </a:t>
            </a:r>
            <a:r>
              <a:rPr lang="ru-RU" dirty="0" smtClean="0">
                <a:solidFill>
                  <a:schemeClr val="bg1"/>
                </a:solidFill>
              </a:rPr>
              <a:t>пока не нужна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8079486" y="4811840"/>
            <a:ext cx="3274314" cy="150390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Сейчас нет времени, начнем в следующем году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458843" y="4811840"/>
            <a:ext cx="3274314" cy="150390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Это расходы, я не могу себе их позволить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68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Рекомендации для </a:t>
            </a:r>
            <a:r>
              <a:rPr lang="ru-RU" dirty="0"/>
              <a:t>успешного внедрения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80928"/>
          </a:xfrm>
          <a:solidFill>
            <a:schemeClr val="accent1">
              <a:lumMod val="75000"/>
            </a:schemeClr>
          </a:solidFill>
        </p:spPr>
        <p:txBody>
          <a:bodyPr lIns="324000" anchor="ctr"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ü"/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smtClean="0">
                <a:solidFill>
                  <a:schemeClr val="bg1"/>
                </a:solidFill>
              </a:rPr>
              <a:t>У </a:t>
            </a:r>
            <a:r>
              <a:rPr lang="en-US" sz="3200" dirty="0" smtClean="0">
                <a:solidFill>
                  <a:schemeClr val="bg1"/>
                </a:solidFill>
              </a:rPr>
              <a:t>CRM-</a:t>
            </a:r>
            <a:r>
              <a:rPr lang="ru-RU" sz="3200" dirty="0" smtClean="0">
                <a:solidFill>
                  <a:schemeClr val="bg1"/>
                </a:solidFill>
              </a:rPr>
              <a:t>системы должен быть запас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ü"/>
              <a:defRPr/>
            </a:pP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smtClean="0">
                <a:solidFill>
                  <a:schemeClr val="bg1"/>
                </a:solidFill>
              </a:rPr>
              <a:t>Но сразу делать сложно и дорого не нужно</a:t>
            </a:r>
            <a:endParaRPr lang="ru-RU" sz="3200" dirty="0" smtClean="0">
              <a:solidFill>
                <a:schemeClr val="bg1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ü"/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>
                <a:solidFill>
                  <a:schemeClr val="bg1"/>
                </a:solidFill>
              </a:rPr>
              <a:t>З</a:t>
            </a:r>
            <a:r>
              <a:rPr lang="ru-RU" sz="3200" dirty="0" smtClean="0">
                <a:solidFill>
                  <a:schemeClr val="bg1"/>
                </a:solidFill>
              </a:rPr>
              <a:t>апуск </a:t>
            </a:r>
            <a:r>
              <a:rPr lang="ru-RU" sz="3200" dirty="0" smtClean="0">
                <a:solidFill>
                  <a:schemeClr val="bg1"/>
                </a:solidFill>
              </a:rPr>
              <a:t>должен быть очень </a:t>
            </a:r>
            <a:r>
              <a:rPr lang="ru-RU" sz="3200" dirty="0" smtClean="0">
                <a:solidFill>
                  <a:schemeClr val="bg1"/>
                </a:solidFill>
              </a:rPr>
              <a:t>быстрым (по Парето)</a:t>
            </a:r>
            <a:endParaRPr lang="ru-RU" sz="3200" dirty="0" smtClean="0">
              <a:solidFill>
                <a:schemeClr val="bg1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ü"/>
              <a:defRPr/>
            </a:pPr>
            <a:r>
              <a:rPr lang="ru-RU" sz="3200" dirty="0" smtClean="0">
                <a:solidFill>
                  <a:schemeClr val="bg1"/>
                </a:solidFill>
              </a:rPr>
              <a:t> Развивать систему в ногу с развитием бизнеса</a:t>
            </a:r>
            <a:endParaRPr lang="ru-RU" sz="3200" dirty="0">
              <a:solidFill>
                <a:schemeClr val="bg1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ü"/>
              <a:defRPr/>
            </a:pPr>
            <a:r>
              <a:rPr lang="ru-RU" sz="3200" dirty="0" smtClean="0">
                <a:solidFill>
                  <a:schemeClr val="bg1"/>
                </a:solidFill>
              </a:rPr>
              <a:t> Должен быть сотрудник отвечающий за развитие </a:t>
            </a:r>
            <a:r>
              <a:rPr lang="en-US" sz="3200" dirty="0" smtClean="0">
                <a:solidFill>
                  <a:schemeClr val="bg1"/>
                </a:solidFill>
              </a:rPr>
              <a:t>CRM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93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Внедрять ли </a:t>
            </a:r>
            <a:r>
              <a:rPr lang="en-US" dirty="0" smtClean="0"/>
              <a:t>CRM </a:t>
            </a:r>
            <a:r>
              <a:rPr lang="ru-RU" dirty="0" smtClean="0"/>
              <a:t>своими силами?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838200" y="2028777"/>
            <a:ext cx="4584405" cy="3384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3200" dirty="0">
                <a:solidFill>
                  <a:schemeClr val="bg1"/>
                </a:solidFill>
              </a:rPr>
              <a:t>Только если в вашей команде есть человек, который </a:t>
            </a:r>
            <a:r>
              <a:rPr lang="ru-RU" sz="3200" dirty="0" smtClean="0">
                <a:solidFill>
                  <a:schemeClr val="bg1"/>
                </a:solidFill>
              </a:rPr>
              <a:t>успешно внедрил </a:t>
            </a:r>
            <a:r>
              <a:rPr lang="ru-RU" sz="3200" dirty="0">
                <a:solidFill>
                  <a:schemeClr val="bg1"/>
                </a:solidFill>
              </a:rPr>
              <a:t>CRM </a:t>
            </a:r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>хотя </a:t>
            </a:r>
            <a:r>
              <a:rPr lang="ru-RU" sz="3200" dirty="0">
                <a:solidFill>
                  <a:schemeClr val="bg1"/>
                </a:solidFill>
              </a:rPr>
              <a:t>бы </a:t>
            </a:r>
            <a:r>
              <a:rPr lang="ru-RU" sz="3200" dirty="0" smtClean="0">
                <a:solidFill>
                  <a:schemeClr val="bg1"/>
                </a:solidFill>
              </a:rPr>
              <a:t>3-4 раза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673" y="2028777"/>
            <a:ext cx="4512000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8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Правильный процесс внедрения </a:t>
            </a:r>
            <a:r>
              <a:rPr lang="en-US" dirty="0" smtClean="0"/>
              <a:t>CRM</a:t>
            </a:r>
            <a:endParaRPr lang="ru-RU" dirty="0"/>
          </a:p>
        </p:txBody>
      </p:sp>
      <p:sp>
        <p:nvSpPr>
          <p:cNvPr id="27" name="Объект 2"/>
          <p:cNvSpPr txBox="1">
            <a:spLocks/>
          </p:cNvSpPr>
          <p:nvPr/>
        </p:nvSpPr>
        <p:spPr>
          <a:xfrm>
            <a:off x="838201" y="1903338"/>
            <a:ext cx="2968256" cy="1499079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Описать процессы с учетом </a:t>
            </a:r>
            <a:r>
              <a:rPr lang="en-US" dirty="0" smtClean="0">
                <a:solidFill>
                  <a:schemeClr val="bg1"/>
                </a:solidFill>
              </a:rPr>
              <a:t>CRM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28" name="Объект 2"/>
          <p:cNvSpPr txBox="1">
            <a:spLocks/>
          </p:cNvSpPr>
          <p:nvPr/>
        </p:nvSpPr>
        <p:spPr>
          <a:xfrm>
            <a:off x="4611872" y="1903338"/>
            <a:ext cx="2968256" cy="1499079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Выбрать </a:t>
            </a:r>
            <a:r>
              <a:rPr lang="en-US" dirty="0" smtClean="0">
                <a:solidFill>
                  <a:schemeClr val="bg1"/>
                </a:solidFill>
              </a:rPr>
              <a:t>CRM</a:t>
            </a: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29" name="Объект 2"/>
          <p:cNvSpPr txBox="1">
            <a:spLocks/>
          </p:cNvSpPr>
          <p:nvPr/>
        </p:nvSpPr>
        <p:spPr>
          <a:xfrm>
            <a:off x="8385543" y="1903337"/>
            <a:ext cx="2968256" cy="1499079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Выбрать подрядчика</a:t>
            </a: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30" name="Объект 2"/>
          <p:cNvSpPr txBox="1">
            <a:spLocks/>
          </p:cNvSpPr>
          <p:nvPr/>
        </p:nvSpPr>
        <p:spPr>
          <a:xfrm>
            <a:off x="8385543" y="4207831"/>
            <a:ext cx="2968256" cy="1499079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Запустить приоритетные процессы</a:t>
            </a: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31" name="Объект 2"/>
          <p:cNvSpPr txBox="1">
            <a:spLocks/>
          </p:cNvSpPr>
          <p:nvPr/>
        </p:nvSpPr>
        <p:spPr>
          <a:xfrm>
            <a:off x="838200" y="4202995"/>
            <a:ext cx="6741928" cy="1499079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Перейти в режим развития </a:t>
            </a:r>
            <a:r>
              <a:rPr lang="en-US" dirty="0" smtClean="0">
                <a:solidFill>
                  <a:schemeClr val="bg1"/>
                </a:solidFill>
              </a:rPr>
              <a:t>CRM</a:t>
            </a: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33" name="Стрелка вправо 32"/>
          <p:cNvSpPr/>
          <p:nvPr/>
        </p:nvSpPr>
        <p:spPr>
          <a:xfrm>
            <a:off x="3874903" y="2381692"/>
            <a:ext cx="668522" cy="53162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 rot="5400000">
            <a:off x="9558838" y="3539309"/>
            <a:ext cx="621666" cy="53162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право 35"/>
          <p:cNvSpPr/>
          <p:nvPr/>
        </p:nvSpPr>
        <p:spPr>
          <a:xfrm rot="10800000">
            <a:off x="7648573" y="4686720"/>
            <a:ext cx="668522" cy="53162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Изображение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435" y="4293315"/>
            <a:ext cx="622596" cy="659219"/>
          </a:xfrm>
          <a:prstGeom prst="rect">
            <a:avLst/>
          </a:prstGeom>
        </p:spPr>
      </p:pic>
      <p:sp>
        <p:nvSpPr>
          <p:cNvPr id="39" name="Стрелка вправо 38"/>
          <p:cNvSpPr/>
          <p:nvPr/>
        </p:nvSpPr>
        <p:spPr>
          <a:xfrm>
            <a:off x="7648573" y="2381692"/>
            <a:ext cx="668522" cy="53162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73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Какой главный вывод?</a:t>
            </a:r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838200" y="2304000"/>
            <a:ext cx="5498805" cy="3384000"/>
          </a:xfrm>
          <a:solidFill>
            <a:schemeClr val="accent6"/>
          </a:solidFill>
        </p:spPr>
        <p:txBody>
          <a:bodyPr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Не нужно готовить бизнес к внедрению </a:t>
            </a:r>
            <a:r>
              <a:rPr lang="en-US" sz="3600" dirty="0" smtClean="0">
                <a:solidFill>
                  <a:schemeClr val="bg1"/>
                </a:solidFill>
              </a:rPr>
              <a:t>CRM.</a:t>
            </a:r>
            <a:r>
              <a:rPr lang="en-US" sz="3600" dirty="0" smtClean="0">
                <a:solidFill>
                  <a:schemeClr val="bg1"/>
                </a:solidFill>
              </a:rPr>
              <a:t/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Нужно принять волевое решение и внедрять! 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102" y="2304000"/>
            <a:ext cx="4517818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5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Знакомимся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148483" y="2550061"/>
            <a:ext cx="7277432" cy="2866169"/>
          </a:xfrm>
          <a:prstGeom prst="rect">
            <a:avLst/>
          </a:prstGeom>
        </p:spPr>
        <p:txBody>
          <a:bodyPr vert="horz" wrap="square" lIns="95250" tIns="47625" rIns="95250" bIns="47625" rtlCol="0">
            <a:spAutoFit/>
          </a:bodyPr>
          <a:lstStyle/>
          <a:p>
            <a:pPr marL="342900" indent="-342900">
              <a:lnSpc>
                <a:spcPct val="125000"/>
              </a:lnSpc>
              <a:buFont typeface="Wingdings"/>
              <a:buChar char=""/>
            </a:pPr>
            <a:r>
              <a:rPr lang="en-US" sz="2400" dirty="0" smtClean="0"/>
              <a:t>1</a:t>
            </a:r>
            <a:r>
              <a:rPr lang="ru-RU" sz="2400" dirty="0" smtClean="0"/>
              <a:t>1</a:t>
            </a:r>
            <a:r>
              <a:rPr lang="en-US" sz="2400" dirty="0" smtClean="0"/>
              <a:t> </a:t>
            </a:r>
            <a:r>
              <a:rPr lang="en-US" sz="2400" dirty="0" err="1"/>
              <a:t>лет</a:t>
            </a:r>
            <a:r>
              <a:rPr lang="en-US" sz="2400" dirty="0"/>
              <a:t> </a:t>
            </a:r>
            <a:r>
              <a:rPr lang="en-US" sz="2400" dirty="0" err="1" smtClean="0"/>
              <a:t>внедр</a:t>
            </a:r>
            <a:r>
              <a:rPr lang="ru-RU" sz="2400" dirty="0" err="1" smtClean="0"/>
              <a:t>яю</a:t>
            </a:r>
            <a:r>
              <a:rPr lang="ru-RU" sz="2400" dirty="0" smtClean="0"/>
              <a:t> </a:t>
            </a:r>
            <a:r>
              <a:rPr lang="en-US" sz="2400" dirty="0" smtClean="0"/>
              <a:t>CRM</a:t>
            </a:r>
            <a:r>
              <a:rPr lang="ru-RU" sz="2400" dirty="0" smtClean="0"/>
              <a:t>-системы</a:t>
            </a:r>
            <a:endParaRPr lang="en-US" sz="2400" dirty="0"/>
          </a:p>
          <a:p>
            <a:pPr marL="342900" indent="-342900">
              <a:lnSpc>
                <a:spcPct val="125000"/>
              </a:lnSpc>
              <a:buFont typeface="Wingdings"/>
              <a:buChar char=""/>
            </a:pPr>
            <a:r>
              <a:rPr lang="en-US" sz="2400" dirty="0" err="1"/>
              <a:t>Более</a:t>
            </a:r>
            <a:r>
              <a:rPr lang="en-US" sz="2400" dirty="0"/>
              <a:t> </a:t>
            </a:r>
            <a:r>
              <a:rPr lang="ru-RU" sz="2400" dirty="0" smtClean="0"/>
              <a:t>7</a:t>
            </a:r>
            <a:r>
              <a:rPr lang="en-US" sz="2400" dirty="0" smtClean="0"/>
              <a:t>0-ти </a:t>
            </a:r>
            <a:r>
              <a:rPr lang="ru-RU" sz="2400" dirty="0" smtClean="0"/>
              <a:t>успешных </a:t>
            </a:r>
            <a:r>
              <a:rPr lang="en-US" sz="2400" dirty="0" err="1" smtClean="0"/>
              <a:t>проектов</a:t>
            </a:r>
            <a:endParaRPr lang="en-US" sz="2400" dirty="0"/>
          </a:p>
          <a:p>
            <a:pPr marL="342900" indent="-342900">
              <a:lnSpc>
                <a:spcPct val="125000"/>
              </a:lnSpc>
              <a:buFont typeface="Wingdings"/>
              <a:buChar char=""/>
            </a:pPr>
            <a:r>
              <a:rPr lang="en-US" sz="2400" dirty="0" err="1" smtClean="0"/>
              <a:t>Банки</a:t>
            </a:r>
            <a:r>
              <a:rPr lang="en-US" sz="2400" dirty="0" smtClean="0"/>
              <a:t>, </a:t>
            </a:r>
            <a:r>
              <a:rPr lang="ru-RU" sz="2400" dirty="0"/>
              <a:t>о</a:t>
            </a:r>
            <a:r>
              <a:rPr lang="en-US" sz="2400" dirty="0" err="1" smtClean="0"/>
              <a:t>бразование</a:t>
            </a:r>
            <a:r>
              <a:rPr lang="en-US" sz="2400" dirty="0"/>
              <a:t>, </a:t>
            </a:r>
            <a:r>
              <a:rPr lang="en-US" sz="2400" dirty="0" smtClean="0"/>
              <a:t>ecommerce, </a:t>
            </a:r>
            <a:r>
              <a:rPr lang="en-US" sz="2400" dirty="0" smtClean="0"/>
              <a:t>B2B </a:t>
            </a:r>
            <a:r>
              <a:rPr lang="en-US" sz="2400" dirty="0"/>
              <a:t>и B2C сервисы, пр.</a:t>
            </a:r>
          </a:p>
          <a:p>
            <a:pPr marL="342900" indent="-342900">
              <a:lnSpc>
                <a:spcPct val="125000"/>
              </a:lnSpc>
              <a:buFont typeface="Wingdings"/>
              <a:buChar char=""/>
            </a:pPr>
            <a:r>
              <a:rPr lang="en-US" sz="2400" dirty="0" err="1" smtClean="0"/>
              <a:t>CEO&amp;Founder</a:t>
            </a:r>
            <a:r>
              <a:rPr lang="en-US" sz="2400" dirty="0" smtClean="0"/>
              <a:t> </a:t>
            </a:r>
            <a:r>
              <a:rPr lang="ru-RU" sz="2400" dirty="0" smtClean="0"/>
              <a:t>в</a:t>
            </a:r>
            <a:r>
              <a:rPr lang="en-US" sz="2400" dirty="0" smtClean="0"/>
              <a:t> </a:t>
            </a:r>
            <a:r>
              <a:rPr lang="en-US" sz="2400" dirty="0" err="1" smtClean="0"/>
              <a:t>CRMiUM</a:t>
            </a:r>
            <a:endParaRPr lang="ru-RU" sz="2400" dirty="0" smtClean="0"/>
          </a:p>
          <a:p>
            <a:pPr marL="342900" indent="-342900">
              <a:lnSpc>
                <a:spcPct val="125000"/>
              </a:lnSpc>
              <a:buFont typeface="Wingdings"/>
              <a:buChar char=""/>
            </a:pPr>
            <a:r>
              <a:rPr lang="ru-RU" sz="2400" dirty="0" smtClean="0"/>
              <a:t>Консультант  по</a:t>
            </a:r>
            <a:r>
              <a:rPr lang="en-US" sz="2400" dirty="0" smtClean="0"/>
              <a:t> </a:t>
            </a:r>
            <a:r>
              <a:rPr lang="ru-RU" sz="2400" dirty="0" smtClean="0"/>
              <a:t>построению </a:t>
            </a:r>
            <a:r>
              <a:rPr lang="en-US" sz="2400" dirty="0" smtClean="0"/>
              <a:t>CRM-</a:t>
            </a:r>
            <a:r>
              <a:rPr lang="ru-RU" sz="2400" dirty="0" smtClean="0"/>
              <a:t>стратегий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824341" y="1982200"/>
            <a:ext cx="6127191" cy="527067"/>
          </a:xfrm>
          <a:prstGeom prst="rect">
            <a:avLst/>
          </a:prstGeom>
        </p:spPr>
        <p:txBody>
          <a:bodyPr vert="horz" wrap="square" lIns="95250" tIns="47625" rIns="95250" bIns="47625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ПАВЕЛ ЯКОВЕНКО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88000"/>
            <a:ext cx="3782117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7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9519" y="401350"/>
            <a:ext cx="10515600" cy="1325563"/>
          </a:xfrm>
        </p:spPr>
        <p:txBody>
          <a:bodyPr/>
          <a:lstStyle/>
          <a:p>
            <a:pPr algn="ctr"/>
            <a:r>
              <a:rPr lang="ru-RU" smtClean="0"/>
              <a:t>Спасибо за внимание!</a:t>
            </a:r>
            <a:endParaRPr lang="ru-RU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833" y="2343601"/>
            <a:ext cx="2508971" cy="27711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23549" y="6334298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Павел Яковенко</a:t>
            </a:r>
            <a:endParaRPr lang="ru-RU" sz="2000" b="1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549" y="5518129"/>
            <a:ext cx="1913775" cy="81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1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</a:t>
            </a:r>
            <a:r>
              <a:rPr lang="ru-RU" dirty="0" smtClean="0"/>
              <a:t>обычно говорят </a:t>
            </a:r>
            <a:r>
              <a:rPr lang="ru-RU" dirty="0" smtClean="0"/>
              <a:t>консультанты?</a:t>
            </a:r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838200" y="2088000"/>
            <a:ext cx="10515600" cy="3381153"/>
          </a:xfr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dirty="0" smtClean="0">
                <a:solidFill>
                  <a:schemeClr val="bg1"/>
                </a:solidFill>
              </a:rPr>
              <a:t>Чтобы внедрить </a:t>
            </a:r>
            <a:r>
              <a:rPr lang="en-US" sz="4800" dirty="0" smtClean="0">
                <a:solidFill>
                  <a:schemeClr val="bg1"/>
                </a:solidFill>
              </a:rPr>
              <a:t>CRM </a:t>
            </a:r>
            <a:r>
              <a:rPr lang="en-US" sz="4800" dirty="0" smtClean="0">
                <a:solidFill>
                  <a:schemeClr val="bg1"/>
                </a:solidFill>
              </a:rPr>
              <a:t/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ru-RU" sz="4800" dirty="0" smtClean="0">
                <a:solidFill>
                  <a:schemeClr val="bg1"/>
                </a:solidFill>
              </a:rPr>
              <a:t>должна </a:t>
            </a:r>
            <a:r>
              <a:rPr lang="ru-RU" sz="4800" dirty="0" smtClean="0">
                <a:solidFill>
                  <a:schemeClr val="bg1"/>
                </a:solidFill>
              </a:rPr>
              <a:t>появиться боль!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06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Т.е. вам говорят</a:t>
            </a:r>
            <a:endParaRPr lang="ru-RU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076" y="2088000"/>
            <a:ext cx="5761095" cy="3397684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838199" y="2088000"/>
            <a:ext cx="4464000" cy="338400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3600" smtClean="0">
                <a:solidFill>
                  <a:schemeClr val="bg1"/>
                </a:solidFill>
              </a:rPr>
              <a:t>Дождитесь болезни и потом начинайте ее лечить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70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Какая альтернатива?</a:t>
            </a:r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838200" y="2088000"/>
            <a:ext cx="4464000" cy="3384000"/>
          </a:xfrm>
          <a:solidFill>
            <a:schemeClr val="accent6"/>
          </a:solidFill>
        </p:spPr>
        <p:txBody>
          <a:bodyPr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Профилактика!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662" y="2088000"/>
            <a:ext cx="5384463" cy="336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2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Когда внедряют </a:t>
            </a:r>
            <a:r>
              <a:rPr lang="en-US" dirty="0" smtClean="0"/>
              <a:t>CRM</a:t>
            </a:r>
            <a:r>
              <a:rPr lang="ru-RU" dirty="0"/>
              <a:t>?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843614" y="2088000"/>
            <a:ext cx="4581698" cy="3384000"/>
          </a:xfrm>
          <a:solidFill>
            <a:schemeClr val="accent6"/>
          </a:solidFill>
        </p:spPr>
        <p:txBody>
          <a:bodyPr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При старте бизнеса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6772102" y="2088000"/>
            <a:ext cx="4581698" cy="338400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Когда пришла боль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843614" y="5554447"/>
            <a:ext cx="4581698" cy="93102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США</a:t>
            </a:r>
            <a:endParaRPr lang="ru-RU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6772102" y="5554447"/>
            <a:ext cx="4581698" cy="93102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СНГ</a:t>
            </a:r>
            <a:endParaRPr lang="ru-RU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3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Они не могут </a:t>
            </a:r>
            <a:r>
              <a:rPr lang="ru-RU" dirty="0" smtClean="0"/>
              <a:t>без </a:t>
            </a:r>
            <a:r>
              <a:rPr lang="en-US" dirty="0" smtClean="0"/>
              <a:t>CRM </a:t>
            </a:r>
            <a:r>
              <a:rPr lang="ru-RU" dirty="0" smtClean="0"/>
              <a:t>в самом начале</a:t>
            </a:r>
            <a:r>
              <a:rPr lang="en-US" dirty="0" smtClean="0"/>
              <a:t>?</a:t>
            </a:r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838200" y="2088000"/>
            <a:ext cx="4464000" cy="3384000"/>
          </a:xfrm>
          <a:solidFill>
            <a:schemeClr val="accent5"/>
          </a:solidFill>
        </p:spPr>
        <p:txBody>
          <a:bodyPr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Могут, но они </a:t>
            </a:r>
            <a:r>
              <a:rPr lang="ru-RU" sz="3600" dirty="0" smtClean="0">
                <a:solidFill>
                  <a:schemeClr val="bg1"/>
                </a:solidFill>
              </a:rPr>
              <a:t>на другом уровне ведения бизнеса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460" y="2088000"/>
            <a:ext cx="5414400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6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Статистика</a:t>
            </a:r>
            <a:r>
              <a:rPr lang="en-US" dirty="0" smtClean="0"/>
              <a:t> </a:t>
            </a:r>
            <a:r>
              <a:rPr lang="ru-RU" dirty="0" smtClean="0"/>
              <a:t>США</a:t>
            </a:r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838200" y="2304752"/>
            <a:ext cx="10515600" cy="3384000"/>
          </a:xfrm>
          <a:solidFill>
            <a:schemeClr val="accent6"/>
          </a:solidFill>
        </p:spPr>
        <p:txBody>
          <a:bodyPr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50% компаний </a:t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с количеством сотрудников менее 10-ти </a:t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используют </a:t>
            </a:r>
            <a:r>
              <a:rPr lang="en-US" sz="3600" dirty="0" smtClean="0">
                <a:solidFill>
                  <a:schemeClr val="bg1"/>
                </a:solidFill>
              </a:rPr>
              <a:t>CRM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6118150"/>
            <a:ext cx="2665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Источник: </a:t>
            </a:r>
            <a:r>
              <a:rPr lang="en-US" dirty="0" err="1" smtClean="0"/>
              <a:t>buyerzone.com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22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Популярная «отмазка» </a:t>
            </a:r>
            <a:r>
              <a:rPr lang="ru-RU" dirty="0" smtClean="0"/>
              <a:t>бизнеса</a:t>
            </a:r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838200" y="2304752"/>
            <a:ext cx="4464000" cy="3384000"/>
          </a:xfrm>
          <a:solidFill>
            <a:schemeClr val="accent2"/>
          </a:solidFill>
        </p:spPr>
        <p:txBody>
          <a:bodyPr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Мы еще не готовы. </a:t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Нужно подготовить бизнес к </a:t>
            </a:r>
            <a:r>
              <a:rPr lang="ru-RU" sz="3600" dirty="0" smtClean="0">
                <a:solidFill>
                  <a:schemeClr val="bg1"/>
                </a:solidFill>
              </a:rPr>
              <a:t>внедрению!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913" y="2304752"/>
            <a:ext cx="4514496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2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10943</TotalTime>
  <Words>1171</Words>
  <Application>Microsoft Macintosh PowerPoint</Application>
  <PresentationFormat>Широкоэкранный</PresentationFormat>
  <Paragraphs>138</Paragraphs>
  <Slides>20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Calibri</vt:lpstr>
      <vt:lpstr>Calibri Light</vt:lpstr>
      <vt:lpstr>Wingdings</vt:lpstr>
      <vt:lpstr>Arial</vt:lpstr>
      <vt:lpstr>Тема Office</vt:lpstr>
      <vt:lpstr>Почему ваш бизнес  никогда не будет готов  к внедрению CRM?</vt:lpstr>
      <vt:lpstr>Знакомимся</vt:lpstr>
      <vt:lpstr>Что обычно говорят консультанты?</vt:lpstr>
      <vt:lpstr>Т.е. вам говорят</vt:lpstr>
      <vt:lpstr>Какая альтернатива?</vt:lpstr>
      <vt:lpstr>Когда внедряют CRM?</vt:lpstr>
      <vt:lpstr>Они не могут без CRM в самом начале?</vt:lpstr>
      <vt:lpstr>Статистика США</vt:lpstr>
      <vt:lpstr>Популярная «отмазка» бизнеса</vt:lpstr>
      <vt:lpstr>График готовности бизнеса к CRM</vt:lpstr>
      <vt:lpstr>При внедрении в молодом бизнесе</vt:lpstr>
      <vt:lpstr>Кейсы</vt:lpstr>
      <vt:lpstr>При внедрении во взрослом бизнесе</vt:lpstr>
      <vt:lpstr>Кейсы</vt:lpstr>
      <vt:lpstr>Что самое сложное во внедрении «сразу»?</vt:lpstr>
      <vt:lpstr>Рекомендации для успешного внедрения</vt:lpstr>
      <vt:lpstr>Внедрять ли CRM своими силами?</vt:lpstr>
      <vt:lpstr>Правильный процесс внедрения CRM</vt:lpstr>
      <vt:lpstr>Какой главный вывод?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подготовить бизнес к внедрению CRM</dc:title>
  <dc:creator>пользователь Microsoft Office</dc:creator>
  <cp:lastModifiedBy>пользователь Microsoft Office</cp:lastModifiedBy>
  <cp:revision>82</cp:revision>
  <dcterms:created xsi:type="dcterms:W3CDTF">2017-04-18T18:08:14Z</dcterms:created>
  <dcterms:modified xsi:type="dcterms:W3CDTF">2017-05-24T07:52:00Z</dcterms:modified>
</cp:coreProperties>
</file>